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19" r:id="rId1"/>
  </p:sldMasterIdLst>
  <p:notesMasterIdLst>
    <p:notesMasterId r:id="rId8"/>
  </p:notesMasterIdLst>
  <p:handoutMasterIdLst>
    <p:handoutMasterId r:id="rId9"/>
  </p:handoutMasterIdLst>
  <p:sldIdLst>
    <p:sldId id="256" r:id="rId2"/>
    <p:sldId id="257" r:id="rId3"/>
    <p:sldId id="258" r:id="rId4"/>
    <p:sldId id="259" r:id="rId5"/>
    <p:sldId id="260" r:id="rId6"/>
    <p:sldId id="261" r:id="rId7"/>
  </p:sldIdLst>
  <p:sldSz cx="14630400" cy="8229600"/>
  <p:notesSz cx="8229600" cy="14630400"/>
  <p:embeddedFontLst>
    <p:embeddedFont>
      <p:font typeface="Overpass Bold" panose="020B0604020202020204" charset="0"/>
      <p:regular r:id="rId10"/>
    </p:embeddedFont>
    <p:embeddedFont>
      <p:font typeface="Overpass" panose="020B0604020202020204" charset="0"/>
      <p:regular r:id="rId11"/>
    </p:embeddedFont>
    <p:embeddedFont>
      <p:font typeface="Calibri" panose="020F050202020403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805428664954824"/>
          <c:y val="3.3798905019685042E-2"/>
          <c:w val="0.580211107197104"/>
          <c:h val="0.91989880659448819"/>
        </c:manualLayout>
      </c:layout>
      <c:barChart>
        <c:barDir val="col"/>
        <c:grouping val="clustered"/>
        <c:varyColors val="0"/>
        <c:ser>
          <c:idx val="0"/>
          <c:order val="0"/>
          <c:tx>
            <c:strRef>
              <c:f>Sheet1!$B$1</c:f>
              <c:strCache>
                <c:ptCount val="1"/>
                <c:pt idx="0">
                  <c:v>Series 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3"/>
                <c:pt idx="0">
                  <c:v>January</c:v>
                </c:pt>
                <c:pt idx="1">
                  <c:v>February</c:v>
                </c:pt>
                <c:pt idx="2">
                  <c:v>March</c:v>
                </c:pt>
              </c:strCache>
            </c:strRef>
          </c:cat>
          <c:val>
            <c:numRef>
              <c:f>Sheet1!$B$2:$B$5</c:f>
              <c:numCache>
                <c:formatCode>General</c:formatCode>
                <c:ptCount val="4"/>
                <c:pt idx="0">
                  <c:v>8750000</c:v>
                </c:pt>
                <c:pt idx="1">
                  <c:v>9920000</c:v>
                </c:pt>
                <c:pt idx="2">
                  <c:v>10000000</c:v>
                </c:pt>
              </c:numCache>
            </c:numRef>
          </c:val>
        </c:ser>
        <c:ser>
          <c:idx val="1"/>
          <c:order val="1"/>
          <c:tx>
            <c:strRef>
              <c:f>Sheet1!$C$1</c:f>
              <c:strCache>
                <c:ptCount val="1"/>
                <c:pt idx="0">
                  <c:v>Column2</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3"/>
                <c:pt idx="0">
                  <c:v>January</c:v>
                </c:pt>
                <c:pt idx="1">
                  <c:v>February</c:v>
                </c:pt>
                <c:pt idx="2">
                  <c:v>March</c:v>
                </c:pt>
              </c:strCache>
            </c:strRef>
          </c:cat>
          <c:val>
            <c:numRef>
              <c:f>Sheet1!$C$2:$C$5</c:f>
              <c:numCache>
                <c:formatCode>General</c:formatCode>
                <c:ptCount val="4"/>
              </c:numCache>
            </c:numRef>
          </c:val>
        </c:ser>
        <c:ser>
          <c:idx val="2"/>
          <c:order val="2"/>
          <c:tx>
            <c:strRef>
              <c:f>Sheet1!$D$1</c:f>
              <c:strCache>
                <c:ptCount val="1"/>
                <c:pt idx="0">
                  <c:v>Column1</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3"/>
                <c:pt idx="0">
                  <c:v>January</c:v>
                </c:pt>
                <c:pt idx="1">
                  <c:v>February</c:v>
                </c:pt>
                <c:pt idx="2">
                  <c:v>March</c:v>
                </c:pt>
              </c:strCache>
            </c:strRef>
          </c:cat>
          <c:val>
            <c:numRef>
              <c:f>Sheet1!$D$2:$D$5</c:f>
              <c:numCache>
                <c:formatCode>General</c:formatCode>
                <c:ptCount val="4"/>
              </c:numCache>
            </c:numRef>
          </c:val>
        </c:ser>
        <c:dLbls>
          <c:showLegendKey val="0"/>
          <c:showVal val="0"/>
          <c:showCatName val="0"/>
          <c:showSerName val="0"/>
          <c:showPercent val="0"/>
          <c:showBubbleSize val="0"/>
        </c:dLbls>
        <c:gapWidth val="150"/>
        <c:axId val="-454690912"/>
        <c:axId val="-454684928"/>
      </c:barChart>
      <c:catAx>
        <c:axId val="-454690912"/>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54684928"/>
        <c:crosses val="autoZero"/>
        <c:auto val="1"/>
        <c:lblAlgn val="ctr"/>
        <c:lblOffset val="100"/>
        <c:noMultiLvlLbl val="0"/>
      </c:catAx>
      <c:valAx>
        <c:axId val="-4546849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5469091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B7D47EB2-0AE2-448B-ABDC-6F01DC98C06C}" type="datetime1">
              <a:rPr lang="en-US" smtClean="0"/>
              <a:t>10/6/2024</a:t>
            </a:fld>
            <a:endParaRPr lang="en-US"/>
          </a:p>
        </p:txBody>
      </p:sp>
      <p:sp>
        <p:nvSpPr>
          <p:cNvPr id="4" name="Footer Placeholder 3"/>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r>
              <a:rPr lang="en-US" smtClean="0"/>
              <a:t>1</a:t>
            </a:r>
            <a:endParaRPr lang="en-US"/>
          </a:p>
        </p:txBody>
      </p:sp>
      <p:sp>
        <p:nvSpPr>
          <p:cNvPr id="5" name="Slide Number Placeholder 4"/>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68238EFB-62A0-4A05-B403-F8F102C8CA2A}" type="slidenum">
              <a:rPr lang="en-US" smtClean="0"/>
              <a:t>‹#›</a:t>
            </a:fld>
            <a:endParaRPr lang="en-US"/>
          </a:p>
        </p:txBody>
      </p:sp>
    </p:spTree>
    <p:extLst>
      <p:ext uri="{BB962C8B-B14F-4D97-AF65-F5344CB8AC3E}">
        <p14:creationId xmlns:p14="http://schemas.microsoft.com/office/powerpoint/2010/main" val="377012036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534178"/>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20301" y="5285821"/>
            <a:ext cx="12813402" cy="1522034"/>
          </a:xfrm>
          <a:noFill/>
          <a:effectLst>
            <a:outerShdw blurRad="50800" dist="38100" dir="2700000" algn="tl" rotWithShape="0">
              <a:prstClr val="black">
                <a:alpha val="40000"/>
              </a:prstClr>
            </a:outerShdw>
          </a:effectLst>
        </p:spPr>
        <p:txBody>
          <a:bodyPr>
            <a:normAutofit/>
          </a:bodyPr>
          <a:lstStyle>
            <a:lvl1pPr algn="ctr">
              <a:defRPr sz="576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20301" y="6807854"/>
            <a:ext cx="12801600" cy="1085482"/>
          </a:xfrm>
        </p:spPr>
        <p:txBody>
          <a:bodyPr>
            <a:normAutofit/>
          </a:bodyPr>
          <a:lstStyle>
            <a:lvl1pPr marL="0" indent="0" algn="ctr">
              <a:buNone/>
              <a:defRPr sz="4480" b="0" i="0">
                <a:solidFill>
                  <a:schemeClr val="tx2">
                    <a:lumMod val="40000"/>
                    <a:lumOff val="60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05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smtClean="0"/>
              <a:t>Click icon to add picture</a:t>
            </a:r>
            <a:endParaRPr lang="en-US"/>
          </a:p>
        </p:txBody>
      </p:sp>
      <p:sp>
        <p:nvSpPr>
          <p:cNvPr id="4" name="Text Placeholder 3"/>
          <p:cNvSpPr>
            <a:spLocks noGrp="1"/>
          </p:cNvSpPr>
          <p:nvPr>
            <p:ph type="body" sz="half" idx="2"/>
          </p:nvPr>
        </p:nvSpPr>
        <p:spPr>
          <a:xfrm>
            <a:off x="2867661" y="6440806"/>
            <a:ext cx="8778240" cy="965835"/>
          </a:xfrm>
        </p:spPr>
        <p:txBody>
          <a:bodyPr/>
          <a:lstStyle>
            <a:lvl1pPr marL="0" indent="0">
              <a:buNone/>
              <a:defRPr sz="2240"/>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409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49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3560" y="3721941"/>
            <a:ext cx="2342054" cy="84313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75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99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45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36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48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3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17" y="1373629"/>
            <a:ext cx="13214557" cy="1221642"/>
          </a:xfrm>
        </p:spPr>
        <p:txBody>
          <a:bodyPr>
            <a:normAutofit/>
          </a:bodyPr>
          <a:lstStyle>
            <a:lvl1pPr algn="ctr">
              <a:defRPr sz="576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41942" y="2583918"/>
            <a:ext cx="13193712" cy="5061643"/>
          </a:xfrm>
        </p:spPr>
        <p:txBody>
          <a:bodyPr/>
          <a:lstStyle>
            <a:lvl1pPr algn="ctr">
              <a:defRPr sz="448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82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4951" y="650460"/>
            <a:ext cx="10888950" cy="1160558"/>
          </a:xfrm>
        </p:spPr>
        <p:txBody>
          <a:bodyPr>
            <a:normAutofit/>
          </a:bodyPr>
          <a:lstStyle>
            <a:lvl1pPr algn="l">
              <a:defRPr sz="5760">
                <a:solidFill>
                  <a:srgbClr val="00206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772698" y="1828801"/>
            <a:ext cx="10925605" cy="5672795"/>
          </a:xfrm>
        </p:spPr>
        <p:txBody>
          <a:bodyPr/>
          <a:lstStyle>
            <a:lvl1pPr>
              <a:defRPr sz="448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757765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64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3200">
                <a:solidFill>
                  <a:schemeClr val="tx1">
                    <a:tint val="75000"/>
                  </a:schemeClr>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80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2"/>
            <a:ext cx="6461760" cy="5431155"/>
          </a:xfr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2"/>
            <a:ext cx="6461760" cy="5431155"/>
          </a:xfr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22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510" y="1331335"/>
            <a:ext cx="12949384" cy="1221640"/>
          </a:xfrm>
        </p:spPr>
        <p:txBody>
          <a:bodyPr>
            <a:normAutofit/>
          </a:bodyPr>
          <a:lstStyle>
            <a:lvl1pPr algn="ctr">
              <a:defRPr sz="5760" baseline="0">
                <a:solidFill>
                  <a:schemeClr val="tx2">
                    <a:lumMod val="40000"/>
                    <a:lumOff val="6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5410" y="2778600"/>
            <a:ext cx="6464301" cy="767715"/>
          </a:xfrm>
        </p:spPr>
        <p:txBody>
          <a:bodyPr anchor="b"/>
          <a:lstStyle>
            <a:lvl1pPr marL="0" indent="0" algn="ctr">
              <a:buNone/>
              <a:defRPr sz="3840" b="1">
                <a:solidFill>
                  <a:schemeClr val="bg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smtClean="0"/>
              <a:t>Click to edit Master text styles</a:t>
            </a:r>
          </a:p>
        </p:txBody>
      </p:sp>
      <p:sp>
        <p:nvSpPr>
          <p:cNvPr id="4" name="Content Placeholder 3"/>
          <p:cNvSpPr>
            <a:spLocks noGrp="1"/>
          </p:cNvSpPr>
          <p:nvPr>
            <p:ph sz="half" idx="2"/>
          </p:nvPr>
        </p:nvSpPr>
        <p:spPr>
          <a:xfrm>
            <a:off x="835410" y="3534435"/>
            <a:ext cx="6464301" cy="3642070"/>
          </a:xfrm>
        </p:spPr>
        <p:txBody>
          <a:bodyPr/>
          <a:lstStyle>
            <a:lvl1pPr algn="ctr">
              <a:defRPr sz="3840">
                <a:solidFill>
                  <a:schemeClr val="bg1"/>
                </a:solidFill>
              </a:defRPr>
            </a:lvl1pPr>
            <a:lvl2pPr algn="ctr">
              <a:defRPr sz="3200">
                <a:solidFill>
                  <a:schemeClr val="bg1"/>
                </a:solidFill>
              </a:defRPr>
            </a:lvl2pPr>
            <a:lvl3pPr algn="ctr">
              <a:defRPr sz="2880">
                <a:solidFill>
                  <a:schemeClr val="bg1"/>
                </a:solidFill>
              </a:defRPr>
            </a:lvl3pPr>
            <a:lvl4pPr algn="ctr">
              <a:defRPr sz="2560">
                <a:solidFill>
                  <a:schemeClr val="bg1"/>
                </a:solidFill>
              </a:defRPr>
            </a:lvl4pPr>
            <a:lvl5pPr algn="ctr">
              <a:defRPr sz="2560">
                <a:solidFill>
                  <a:schemeClr val="bg1"/>
                </a:solidFill>
              </a:defRPr>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291604" y="2778600"/>
            <a:ext cx="6466840" cy="767715"/>
          </a:xfrm>
        </p:spPr>
        <p:txBody>
          <a:bodyPr anchor="b"/>
          <a:lstStyle>
            <a:lvl1pPr marL="0" indent="0" algn="ctr">
              <a:buNone/>
              <a:defRPr sz="3840" b="1">
                <a:solidFill>
                  <a:schemeClr val="bg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smtClean="0"/>
              <a:t>Click to edit Master text styles</a:t>
            </a:r>
          </a:p>
        </p:txBody>
      </p:sp>
      <p:sp>
        <p:nvSpPr>
          <p:cNvPr id="6" name="Content Placeholder 5"/>
          <p:cNvSpPr>
            <a:spLocks noGrp="1"/>
          </p:cNvSpPr>
          <p:nvPr>
            <p:ph sz="quarter" idx="4"/>
          </p:nvPr>
        </p:nvSpPr>
        <p:spPr>
          <a:xfrm>
            <a:off x="7291604" y="3534435"/>
            <a:ext cx="6466840" cy="3642070"/>
          </a:xfrm>
        </p:spPr>
        <p:txBody>
          <a:bodyPr/>
          <a:lstStyle>
            <a:lvl1pPr algn="ctr">
              <a:defRPr sz="3840">
                <a:solidFill>
                  <a:schemeClr val="bg1"/>
                </a:solidFill>
              </a:defRPr>
            </a:lvl1pPr>
            <a:lvl2pPr algn="ctr">
              <a:defRPr sz="3200">
                <a:solidFill>
                  <a:schemeClr val="bg1"/>
                </a:solidFill>
              </a:defRPr>
            </a:lvl2pPr>
            <a:lvl3pPr algn="ctr">
              <a:defRPr sz="2880">
                <a:solidFill>
                  <a:schemeClr val="bg1"/>
                </a:solidFill>
              </a:defRPr>
            </a:lvl3pPr>
            <a:lvl4pPr algn="ctr">
              <a:defRPr sz="2560">
                <a:solidFill>
                  <a:schemeClr val="bg1"/>
                </a:solidFill>
              </a:defRPr>
            </a:lvl4pPr>
            <a:lvl5pPr algn="ctr">
              <a:defRPr sz="2560">
                <a:solidFill>
                  <a:schemeClr val="bg1"/>
                </a:solidFill>
              </a:defRPr>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4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85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122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59"/>
            <a:ext cx="4813301" cy="1394461"/>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5720080" y="327662"/>
            <a:ext cx="8178800" cy="7023736"/>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2" y="1722123"/>
            <a:ext cx="4813301" cy="5629275"/>
          </a:xfrm>
        </p:spPr>
        <p:txBody>
          <a:bodyPr/>
          <a:lstStyle>
            <a:lvl1pPr marL="0" indent="0">
              <a:buNone/>
              <a:defRPr sz="2240"/>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62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2"/>
            <a:ext cx="13167360" cy="543115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92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920">
                <a:solidFill>
                  <a:schemeClr val="tx1">
                    <a:tint val="75000"/>
                  </a:schemeClr>
                </a:solidFill>
              </a:defRPr>
            </a:lvl1pPr>
          </a:lstStyle>
          <a:p>
            <a:fld id="{D57F1E4F-1CFF-5643-939E-217C01CDF565}" type="slidenum">
              <a:rPr lang="en-US" smtClean="0"/>
              <a:pPr/>
              <a:t>‹#›</a:t>
            </a:fld>
            <a:endParaRPr lang="en-US" dirty="0"/>
          </a:p>
        </p:txBody>
      </p:sp>
      <p:sp>
        <p:nvSpPr>
          <p:cNvPr id="7" name="TextBox 6">
            <a:extLst>
              <a:ext uri="{FF2B5EF4-FFF2-40B4-BE49-F238E27FC236}">
                <a16:creationId xmlns="" xmlns:a16="http://schemas.microsoft.com/office/drawing/2014/main" id="{11E867DF-3DCA-4725-94F0-F2B6BD747A82}"/>
              </a:ext>
            </a:extLst>
          </p:cNvPr>
          <p:cNvSpPr txBox="1"/>
          <p:nvPr/>
        </p:nvSpPr>
        <p:spPr>
          <a:xfrm>
            <a:off x="-14639" y="8341995"/>
            <a:ext cx="13423400" cy="781752"/>
          </a:xfrm>
          <a:prstGeom prst="rect">
            <a:avLst/>
          </a:prstGeom>
          <a:noFill/>
        </p:spPr>
        <p:txBody>
          <a:bodyPr wrap="square" rtlCol="0">
            <a:spAutoFit/>
          </a:bodyPr>
          <a:lstStyle/>
          <a:p>
            <a:r>
              <a:rPr lang="en-US" sz="2240" dirty="0">
                <a:solidFill>
                  <a:schemeClr val="bg1">
                    <a:lumMod val="65000"/>
                  </a:schemeClr>
                </a:solidFill>
              </a:rPr>
              <a:t>This presentation uses a free template provided by FPPT.com</a:t>
            </a:r>
          </a:p>
          <a:p>
            <a:r>
              <a:rPr lang="en-US" sz="2240" dirty="0">
                <a:solidFill>
                  <a:schemeClr val="bg1">
                    <a:lumMod val="65000"/>
                  </a:schemeClr>
                </a:solidFill>
              </a:rPr>
              <a:t>www.free-power-point-templates.com</a:t>
            </a:r>
          </a:p>
        </p:txBody>
      </p:sp>
    </p:spTree>
    <p:extLst>
      <p:ext uri="{BB962C8B-B14F-4D97-AF65-F5344CB8AC3E}">
        <p14:creationId xmlns:p14="http://schemas.microsoft.com/office/powerpoint/2010/main" val="115856974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nodePh="1">
                                  <p:stCondLst>
                                    <p:cond delay="0"/>
                                  </p:stCondLst>
                                  <p:endCondLst>
                                    <p:cond evt="begin" delay="0">
                                      <p:tn val="35"/>
                                    </p:cond>
                                  </p:end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nodePh="1">
                                  <p:stCondLst>
                                    <p:cond delay="0"/>
                                  </p:stCondLst>
                                  <p:endCondLst>
                                    <p:cond evt="begin" delay="0">
                                      <p:tn val="40"/>
                                    </p:cond>
                                  </p:end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Lst>
  </p:timing>
  <p:hf hdr="0" ftr="0" dt="0"/>
  <p:txStyles>
    <p:titleStyle>
      <a:lvl1pPr algn="ctr" defTabSz="1463040" rtl="0" eaLnBrk="1" latinLnBrk="0" hangingPunct="1">
        <a:spcBef>
          <a:spcPct val="0"/>
        </a:spcBef>
        <a:buNone/>
        <a:defRPr sz="7040" kern="1200">
          <a:solidFill>
            <a:schemeClr val="tx1"/>
          </a:solidFill>
          <a:latin typeface="+mj-lt"/>
          <a:ea typeface="+mj-ea"/>
          <a:cs typeface="+mj-cs"/>
        </a:defRPr>
      </a:lvl1pPr>
    </p:titleStyle>
    <p:bodyStyle>
      <a:lvl1pPr marL="548640" indent="-548640" algn="l" defTabSz="1463040" rtl="0" eaLnBrk="1" latinLnBrk="0" hangingPunct="1">
        <a:spcBef>
          <a:spcPct val="20000"/>
        </a:spcBef>
        <a:buFont typeface="Arial" pitchFamily="34" charset="0"/>
        <a:buChar char="•"/>
        <a:defRPr sz="5120" kern="1200">
          <a:solidFill>
            <a:schemeClr val="tx1"/>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480" kern="1200">
          <a:solidFill>
            <a:schemeClr val="tx1"/>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40" kern="1200">
          <a:solidFill>
            <a:schemeClr val="tx1"/>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59121" y="2348984"/>
            <a:ext cx="4887873" cy="3531513"/>
          </a:xfrm>
          <a:prstGeom prst="rect">
            <a:avLst/>
          </a:prstGeom>
        </p:spPr>
      </p:pic>
      <p:sp>
        <p:nvSpPr>
          <p:cNvPr id="4" name="Text 0"/>
          <p:cNvSpPr/>
          <p:nvPr/>
        </p:nvSpPr>
        <p:spPr>
          <a:xfrm>
            <a:off x="837724" y="2147888"/>
            <a:ext cx="7468553" cy="971550"/>
          </a:xfrm>
          <a:prstGeom prst="rect">
            <a:avLst/>
          </a:prstGeom>
          <a:noFill/>
          <a:ln/>
        </p:spPr>
        <p:txBody>
          <a:bodyPr wrap="none" lIns="0" tIns="0" rIns="0" bIns="0" rtlCol="0" anchor="t"/>
          <a:lstStyle/>
          <a:p>
            <a:pPr marL="0" indent="0">
              <a:lnSpc>
                <a:spcPts val="7650"/>
              </a:lnSpc>
              <a:buNone/>
            </a:pPr>
            <a:r>
              <a:rPr lang="en-US" sz="6100" b="1" kern="0" spc="-184" dirty="0">
                <a:solidFill>
                  <a:srgbClr val="FFFFFF"/>
                </a:solidFill>
                <a:latin typeface="Overpass Bold" pitchFamily="34" charset="0"/>
                <a:ea typeface="Overpass Bold" pitchFamily="34" charset="-122"/>
                <a:cs typeface="Overpass Bold" pitchFamily="34" charset="-120"/>
              </a:rPr>
              <a:t>Tech Emporium</a:t>
            </a:r>
            <a:endParaRPr lang="en-US" sz="6100" dirty="0"/>
          </a:p>
        </p:txBody>
      </p:sp>
      <p:sp>
        <p:nvSpPr>
          <p:cNvPr id="5" name="Text 1"/>
          <p:cNvSpPr/>
          <p:nvPr/>
        </p:nvSpPr>
        <p:spPr>
          <a:xfrm>
            <a:off x="837724" y="3478411"/>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Welcome to Tech Emporium, your one-stop shop for cutting-edge technology. We pride ourselves on providing a wide selection of high-quality computers, laptops, tablets, and smartphones to meet your individual needs and preferences. From powerful gaming rigs to sleek and portable ultrabooks, we have something for everyone.</a:t>
            </a:r>
            <a:endParaRPr lang="en-US" sz="1850" dirty="0"/>
          </a:p>
        </p:txBody>
      </p:sp>
      <p:sp>
        <p:nvSpPr>
          <p:cNvPr id="8" name="Text 3"/>
          <p:cNvSpPr/>
          <p:nvPr/>
        </p:nvSpPr>
        <p:spPr>
          <a:xfrm>
            <a:off x="837724" y="5671066"/>
            <a:ext cx="2528649" cy="418862"/>
          </a:xfrm>
          <a:prstGeom prst="rect">
            <a:avLst/>
          </a:prstGeom>
          <a:noFill/>
          <a:ln/>
        </p:spPr>
        <p:txBody>
          <a:bodyPr wrap="none" lIns="0" tIns="0" rIns="0" bIns="0" rtlCol="0" anchor="t"/>
          <a:lstStyle/>
          <a:p>
            <a:pPr marL="0" indent="0" algn="l">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Ahnaf Shahriar</a:t>
            </a:r>
            <a:endParaRPr lang="en-US" sz="2350" dirty="0"/>
          </a:p>
        </p:txBody>
      </p:sp>
      <p:sp>
        <p:nvSpPr>
          <p:cNvPr id="6" name="Rectangle 5"/>
          <p:cNvSpPr/>
          <p:nvPr/>
        </p:nvSpPr>
        <p:spPr>
          <a:xfrm>
            <a:off x="6356212" y="1070577"/>
            <a:ext cx="2680138" cy="2154621"/>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47593"/>
            <a:ext cx="5632490" cy="704017"/>
          </a:xfrm>
          <a:prstGeom prst="rect">
            <a:avLst/>
          </a:prstGeom>
          <a:noFill/>
          <a:ln/>
        </p:spPr>
        <p:txBody>
          <a:bodyPr wrap="none" lIns="0" tIns="0" rIns="0" bIns="0" rtlCol="0" anchor="t"/>
          <a:lstStyle/>
          <a:p>
            <a:pPr marL="0" indent="0">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About Tech Emporium</a:t>
            </a:r>
            <a:endParaRPr lang="en-US" sz="4400" dirty="0"/>
          </a:p>
        </p:txBody>
      </p:sp>
      <p:sp>
        <p:nvSpPr>
          <p:cNvPr id="3" name="Text 1"/>
          <p:cNvSpPr/>
          <p:nvPr/>
        </p:nvSpPr>
        <p:spPr>
          <a:xfrm>
            <a:off x="837724" y="1930360"/>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Tech Emporium is a company built on passion for technology and a dedication to customer satisfaction. We believe that technology should be accessible to everyone, and we strive to provide a seamless and enjoyable shopping experience. Our team of knowledgeable and friendly experts is always available to answer your questions and guide you through the complexities of the tech world.</a:t>
            </a:r>
            <a:endParaRPr lang="en-US" sz="1850" dirty="0"/>
          </a:p>
        </p:txBody>
      </p:sp>
      <p:sp>
        <p:nvSpPr>
          <p:cNvPr id="4" name="Shape 2"/>
          <p:cNvSpPr/>
          <p:nvPr/>
        </p:nvSpPr>
        <p:spPr>
          <a:xfrm>
            <a:off x="837724" y="3731657"/>
            <a:ext cx="6357818" cy="1755458"/>
          </a:xfrm>
          <a:prstGeom prst="roundRect">
            <a:avLst>
              <a:gd name="adj" fmla="val 5727"/>
            </a:avLst>
          </a:prstGeom>
          <a:solidFill>
            <a:srgbClr val="7E023C"/>
          </a:solidFill>
          <a:ln w="7620">
            <a:solidFill>
              <a:srgbClr val="971B55"/>
            </a:solidFill>
            <a:prstDash val="solid"/>
          </a:ln>
        </p:spPr>
      </p:sp>
      <p:sp>
        <p:nvSpPr>
          <p:cNvPr id="5" name="Text 3"/>
          <p:cNvSpPr/>
          <p:nvPr/>
        </p:nvSpPr>
        <p:spPr>
          <a:xfrm>
            <a:off x="1084659" y="3978593"/>
            <a:ext cx="2873693" cy="351949"/>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Commitment to Quality</a:t>
            </a:r>
            <a:endParaRPr lang="en-US" sz="2200" dirty="0"/>
          </a:p>
        </p:txBody>
      </p:sp>
      <p:sp>
        <p:nvSpPr>
          <p:cNvPr id="6" name="Text 4"/>
          <p:cNvSpPr/>
          <p:nvPr/>
        </p:nvSpPr>
        <p:spPr>
          <a:xfrm>
            <a:off x="1084659" y="4474131"/>
            <a:ext cx="5863947" cy="76604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We curate a selection of leading brands and products, ensuring you receive the highest quality and reliability.</a:t>
            </a:r>
            <a:endParaRPr lang="en-US" sz="1850" dirty="0"/>
          </a:p>
        </p:txBody>
      </p:sp>
      <p:sp>
        <p:nvSpPr>
          <p:cNvPr id="7" name="Shape 5"/>
          <p:cNvSpPr/>
          <p:nvPr/>
        </p:nvSpPr>
        <p:spPr>
          <a:xfrm>
            <a:off x="7434858" y="3731657"/>
            <a:ext cx="6357818" cy="1755458"/>
          </a:xfrm>
          <a:prstGeom prst="roundRect">
            <a:avLst>
              <a:gd name="adj" fmla="val 5727"/>
            </a:avLst>
          </a:prstGeom>
          <a:solidFill>
            <a:srgbClr val="7E023C"/>
          </a:solidFill>
          <a:ln w="7620">
            <a:solidFill>
              <a:srgbClr val="971B55"/>
            </a:solidFill>
            <a:prstDash val="solid"/>
          </a:ln>
        </p:spPr>
      </p:sp>
      <p:sp>
        <p:nvSpPr>
          <p:cNvPr id="8" name="Text 6"/>
          <p:cNvSpPr/>
          <p:nvPr/>
        </p:nvSpPr>
        <p:spPr>
          <a:xfrm>
            <a:off x="7681793" y="3978593"/>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Personalized Service</a:t>
            </a:r>
            <a:endParaRPr lang="en-US" sz="2200" dirty="0"/>
          </a:p>
        </p:txBody>
      </p:sp>
      <p:sp>
        <p:nvSpPr>
          <p:cNvPr id="9" name="Text 7"/>
          <p:cNvSpPr/>
          <p:nvPr/>
        </p:nvSpPr>
        <p:spPr>
          <a:xfrm>
            <a:off x="7681793" y="4474131"/>
            <a:ext cx="5863947" cy="76604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Our experts are available to help you find the perfect device to fit your needs and budget.</a:t>
            </a:r>
            <a:endParaRPr lang="en-US" sz="1850" dirty="0"/>
          </a:p>
        </p:txBody>
      </p:sp>
      <p:sp>
        <p:nvSpPr>
          <p:cNvPr id="10" name="Shape 8"/>
          <p:cNvSpPr/>
          <p:nvPr/>
        </p:nvSpPr>
        <p:spPr>
          <a:xfrm>
            <a:off x="837724" y="5726430"/>
            <a:ext cx="6357818" cy="1755458"/>
          </a:xfrm>
          <a:prstGeom prst="roundRect">
            <a:avLst>
              <a:gd name="adj" fmla="val 5727"/>
            </a:avLst>
          </a:prstGeom>
          <a:solidFill>
            <a:srgbClr val="7E023C"/>
          </a:solidFill>
          <a:ln w="7620">
            <a:solidFill>
              <a:srgbClr val="971B55"/>
            </a:solidFill>
            <a:prstDash val="solid"/>
          </a:ln>
        </p:spPr>
      </p:sp>
      <p:sp>
        <p:nvSpPr>
          <p:cNvPr id="11" name="Text 9"/>
          <p:cNvSpPr/>
          <p:nvPr/>
        </p:nvSpPr>
        <p:spPr>
          <a:xfrm>
            <a:off x="1084659" y="5973366"/>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Competitive Prices</a:t>
            </a:r>
            <a:endParaRPr lang="en-US" sz="2200" dirty="0"/>
          </a:p>
        </p:txBody>
      </p:sp>
      <p:sp>
        <p:nvSpPr>
          <p:cNvPr id="12" name="Text 10"/>
          <p:cNvSpPr/>
          <p:nvPr/>
        </p:nvSpPr>
        <p:spPr>
          <a:xfrm>
            <a:off x="1084659" y="6468904"/>
            <a:ext cx="5863947" cy="76604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We offer competitive pricing and frequent promotions to make tech accessible to everyone.</a:t>
            </a:r>
            <a:endParaRPr lang="en-US" sz="1850" dirty="0"/>
          </a:p>
        </p:txBody>
      </p:sp>
      <p:sp>
        <p:nvSpPr>
          <p:cNvPr id="13" name="Shape 11"/>
          <p:cNvSpPr/>
          <p:nvPr/>
        </p:nvSpPr>
        <p:spPr>
          <a:xfrm>
            <a:off x="7434858" y="5726430"/>
            <a:ext cx="6357818" cy="1755458"/>
          </a:xfrm>
          <a:prstGeom prst="roundRect">
            <a:avLst>
              <a:gd name="adj" fmla="val 5727"/>
            </a:avLst>
          </a:prstGeom>
          <a:solidFill>
            <a:srgbClr val="7E023C"/>
          </a:solidFill>
          <a:ln w="7620">
            <a:solidFill>
              <a:srgbClr val="971B55"/>
            </a:solidFill>
            <a:prstDash val="solid"/>
          </a:ln>
        </p:spPr>
      </p:sp>
      <p:sp>
        <p:nvSpPr>
          <p:cNvPr id="14" name="Text 12"/>
          <p:cNvSpPr/>
          <p:nvPr/>
        </p:nvSpPr>
        <p:spPr>
          <a:xfrm>
            <a:off x="7681793" y="5973366"/>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Convenient Options</a:t>
            </a:r>
            <a:endParaRPr lang="en-US" sz="2200" dirty="0"/>
          </a:p>
        </p:txBody>
      </p:sp>
      <p:sp>
        <p:nvSpPr>
          <p:cNvPr id="15" name="Text 13"/>
          <p:cNvSpPr/>
          <p:nvPr/>
        </p:nvSpPr>
        <p:spPr>
          <a:xfrm>
            <a:off x="7681793" y="6468904"/>
            <a:ext cx="5863947" cy="76604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Shop online or visit our store for a personalized experience.</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7801" y="755094"/>
            <a:ext cx="4917519" cy="614601"/>
          </a:xfrm>
          <a:prstGeom prst="rect">
            <a:avLst/>
          </a:prstGeom>
          <a:noFill/>
          <a:ln/>
        </p:spPr>
        <p:txBody>
          <a:bodyPr wrap="none" lIns="0" tIns="0" rIns="0" bIns="0" rtlCol="0" anchor="t"/>
          <a:lstStyle/>
          <a:p>
            <a:pPr marL="0" indent="0">
              <a:lnSpc>
                <a:spcPts val="4800"/>
              </a:lnSpc>
              <a:buNone/>
            </a:pPr>
            <a:r>
              <a:rPr lang="en-US" sz="3850" b="1" kern="0" spc="-116" dirty="0">
                <a:solidFill>
                  <a:srgbClr val="FFFFFF"/>
                </a:solidFill>
                <a:latin typeface="Overpass Bold" pitchFamily="34" charset="0"/>
                <a:ea typeface="Overpass Bold" pitchFamily="34" charset="-122"/>
                <a:cs typeface="Overpass Bold" pitchFamily="34" charset="-120"/>
              </a:rPr>
              <a:t>Our Product</a:t>
            </a:r>
            <a:endParaRPr lang="en-US" sz="3850" dirty="0"/>
          </a:p>
        </p:txBody>
      </p:sp>
      <p:sp>
        <p:nvSpPr>
          <p:cNvPr id="4" name="Text 1"/>
          <p:cNvSpPr/>
          <p:nvPr/>
        </p:nvSpPr>
        <p:spPr>
          <a:xfrm>
            <a:off x="6217801" y="1683187"/>
            <a:ext cx="7681198" cy="1002983"/>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Overpass" pitchFamily="34" charset="0"/>
                <a:ea typeface="Overpass" pitchFamily="34" charset="-122"/>
                <a:cs typeface="Overpass" pitchFamily="34" charset="-120"/>
              </a:rPr>
              <a:t>Tech Emporium offers a diverse range of products that cater to various needs and budgets. We carry the latest models from top brands, ensuring you have access to cutting-edge technology. Our product selection includes:</a:t>
            </a:r>
            <a:endParaRPr lang="en-US" sz="1600" dirty="0"/>
          </a:p>
        </p:txBody>
      </p:sp>
      <p:sp>
        <p:nvSpPr>
          <p:cNvPr id="5" name="Shape 2"/>
          <p:cNvSpPr/>
          <p:nvPr/>
        </p:nvSpPr>
        <p:spPr>
          <a:xfrm>
            <a:off x="6217801" y="3156228"/>
            <a:ext cx="470178" cy="470178"/>
          </a:xfrm>
          <a:prstGeom prst="roundRect">
            <a:avLst>
              <a:gd name="adj" fmla="val 18669"/>
            </a:avLst>
          </a:prstGeom>
          <a:solidFill>
            <a:srgbClr val="7E023C"/>
          </a:solidFill>
          <a:ln w="7620">
            <a:solidFill>
              <a:srgbClr val="971B55"/>
            </a:solidFill>
            <a:prstDash val="solid"/>
          </a:ln>
        </p:spPr>
      </p:sp>
      <p:sp>
        <p:nvSpPr>
          <p:cNvPr id="6" name="Text 3"/>
          <p:cNvSpPr/>
          <p:nvPr/>
        </p:nvSpPr>
        <p:spPr>
          <a:xfrm>
            <a:off x="6398300" y="3243739"/>
            <a:ext cx="109180" cy="295037"/>
          </a:xfrm>
          <a:prstGeom prst="rect">
            <a:avLst/>
          </a:prstGeom>
          <a:noFill/>
          <a:ln/>
        </p:spPr>
        <p:txBody>
          <a:bodyPr wrap="none" lIns="0" tIns="0" rIns="0" bIns="0" rtlCol="0" anchor="t"/>
          <a:lstStyle/>
          <a:p>
            <a:pPr marL="0" indent="0" algn="ctr">
              <a:lnSpc>
                <a:spcPts val="2300"/>
              </a:lnSpc>
              <a:buNone/>
            </a:pPr>
            <a:r>
              <a:rPr lang="en-US" sz="2300" b="1" kern="0" spc="-70" dirty="0">
                <a:solidFill>
                  <a:srgbClr val="E5E0DF"/>
                </a:solidFill>
                <a:latin typeface="Overpass Bold" pitchFamily="34" charset="0"/>
                <a:ea typeface="Overpass Bold" pitchFamily="34" charset="-122"/>
                <a:cs typeface="Overpass Bold" pitchFamily="34" charset="-120"/>
              </a:rPr>
              <a:t>1</a:t>
            </a:r>
            <a:endParaRPr lang="en-US" sz="2300" dirty="0"/>
          </a:p>
        </p:txBody>
      </p:sp>
      <p:sp>
        <p:nvSpPr>
          <p:cNvPr id="7" name="Text 4"/>
          <p:cNvSpPr/>
          <p:nvPr/>
        </p:nvSpPr>
        <p:spPr>
          <a:xfrm>
            <a:off x="6896933" y="3156228"/>
            <a:ext cx="2458760" cy="307300"/>
          </a:xfrm>
          <a:prstGeom prst="rect">
            <a:avLst/>
          </a:prstGeom>
          <a:noFill/>
          <a:ln/>
        </p:spPr>
        <p:txBody>
          <a:bodyPr wrap="none" lIns="0" tIns="0" rIns="0" bIns="0" rtlCol="0" anchor="t"/>
          <a:lstStyle/>
          <a:p>
            <a:pPr marL="0" indent="0">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Computers</a:t>
            </a:r>
            <a:endParaRPr lang="en-US" sz="1900" dirty="0"/>
          </a:p>
        </p:txBody>
      </p:sp>
      <p:sp>
        <p:nvSpPr>
          <p:cNvPr id="8" name="Text 5"/>
          <p:cNvSpPr/>
          <p:nvPr/>
        </p:nvSpPr>
        <p:spPr>
          <a:xfrm>
            <a:off x="6896933" y="3588901"/>
            <a:ext cx="3057049" cy="1337310"/>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Overpass" pitchFamily="34" charset="0"/>
                <a:ea typeface="Overpass" pitchFamily="34" charset="-122"/>
                <a:cs typeface="Overpass" pitchFamily="34" charset="-120"/>
              </a:rPr>
              <a:t>From gaming PCs to workstations, we offer a variety of desktops tailored to your specific requirements.</a:t>
            </a:r>
            <a:endParaRPr lang="en-US" sz="1600" dirty="0"/>
          </a:p>
        </p:txBody>
      </p:sp>
      <p:sp>
        <p:nvSpPr>
          <p:cNvPr id="9" name="Shape 6"/>
          <p:cNvSpPr/>
          <p:nvPr/>
        </p:nvSpPr>
        <p:spPr>
          <a:xfrm>
            <a:off x="10162937" y="3156228"/>
            <a:ext cx="470178" cy="470178"/>
          </a:xfrm>
          <a:prstGeom prst="roundRect">
            <a:avLst>
              <a:gd name="adj" fmla="val 18669"/>
            </a:avLst>
          </a:prstGeom>
          <a:solidFill>
            <a:srgbClr val="7E023C"/>
          </a:solidFill>
          <a:ln w="7620">
            <a:solidFill>
              <a:srgbClr val="971B55"/>
            </a:solidFill>
            <a:prstDash val="solid"/>
          </a:ln>
        </p:spPr>
      </p:sp>
      <p:sp>
        <p:nvSpPr>
          <p:cNvPr id="10" name="Text 7"/>
          <p:cNvSpPr/>
          <p:nvPr/>
        </p:nvSpPr>
        <p:spPr>
          <a:xfrm>
            <a:off x="10312241" y="3243739"/>
            <a:ext cx="171569" cy="295037"/>
          </a:xfrm>
          <a:prstGeom prst="rect">
            <a:avLst/>
          </a:prstGeom>
          <a:noFill/>
          <a:ln/>
        </p:spPr>
        <p:txBody>
          <a:bodyPr wrap="none" lIns="0" tIns="0" rIns="0" bIns="0" rtlCol="0" anchor="t"/>
          <a:lstStyle/>
          <a:p>
            <a:pPr marL="0" indent="0" algn="ctr">
              <a:lnSpc>
                <a:spcPts val="2300"/>
              </a:lnSpc>
              <a:buNone/>
            </a:pPr>
            <a:r>
              <a:rPr lang="en-US" sz="2300" b="1" kern="0" spc="-70" dirty="0">
                <a:solidFill>
                  <a:srgbClr val="E5E0DF"/>
                </a:solidFill>
                <a:latin typeface="Overpass Bold" pitchFamily="34" charset="0"/>
                <a:ea typeface="Overpass Bold" pitchFamily="34" charset="-122"/>
                <a:cs typeface="Overpass Bold" pitchFamily="34" charset="-120"/>
              </a:rPr>
              <a:t>2</a:t>
            </a:r>
            <a:endParaRPr lang="en-US" sz="2300" dirty="0"/>
          </a:p>
        </p:txBody>
      </p:sp>
      <p:sp>
        <p:nvSpPr>
          <p:cNvPr id="11" name="Text 8"/>
          <p:cNvSpPr/>
          <p:nvPr/>
        </p:nvSpPr>
        <p:spPr>
          <a:xfrm>
            <a:off x="10842069" y="3156228"/>
            <a:ext cx="2458760" cy="307300"/>
          </a:xfrm>
          <a:prstGeom prst="rect">
            <a:avLst/>
          </a:prstGeom>
          <a:noFill/>
          <a:ln/>
        </p:spPr>
        <p:txBody>
          <a:bodyPr wrap="none" lIns="0" tIns="0" rIns="0" bIns="0" rtlCol="0" anchor="t"/>
          <a:lstStyle/>
          <a:p>
            <a:pPr marL="0" indent="0">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Laptops</a:t>
            </a:r>
            <a:endParaRPr lang="en-US" sz="1900" dirty="0"/>
          </a:p>
        </p:txBody>
      </p:sp>
      <p:sp>
        <p:nvSpPr>
          <p:cNvPr id="12" name="Text 9"/>
          <p:cNvSpPr/>
          <p:nvPr/>
        </p:nvSpPr>
        <p:spPr>
          <a:xfrm>
            <a:off x="10842069" y="3588901"/>
            <a:ext cx="3057049" cy="1337310"/>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Overpass" pitchFamily="34" charset="0"/>
                <a:ea typeface="Overpass" pitchFamily="34" charset="-122"/>
                <a:cs typeface="Overpass" pitchFamily="34" charset="-120"/>
              </a:rPr>
              <a:t>Whether you need a powerful laptop for work or a sleek ultrabook for travel, we have the perfect option for you.</a:t>
            </a:r>
            <a:endParaRPr lang="en-US" sz="1600" dirty="0"/>
          </a:p>
        </p:txBody>
      </p:sp>
      <p:sp>
        <p:nvSpPr>
          <p:cNvPr id="13" name="Shape 10"/>
          <p:cNvSpPr/>
          <p:nvPr/>
        </p:nvSpPr>
        <p:spPr>
          <a:xfrm>
            <a:off x="6217801" y="5370195"/>
            <a:ext cx="470178" cy="470178"/>
          </a:xfrm>
          <a:prstGeom prst="roundRect">
            <a:avLst>
              <a:gd name="adj" fmla="val 18669"/>
            </a:avLst>
          </a:prstGeom>
          <a:solidFill>
            <a:srgbClr val="7E023C"/>
          </a:solidFill>
          <a:ln w="7620">
            <a:solidFill>
              <a:srgbClr val="971B55"/>
            </a:solidFill>
            <a:prstDash val="solid"/>
          </a:ln>
        </p:spPr>
      </p:sp>
      <p:sp>
        <p:nvSpPr>
          <p:cNvPr id="14" name="Text 11"/>
          <p:cNvSpPr/>
          <p:nvPr/>
        </p:nvSpPr>
        <p:spPr>
          <a:xfrm>
            <a:off x="6368772" y="5457706"/>
            <a:ext cx="168116" cy="295037"/>
          </a:xfrm>
          <a:prstGeom prst="rect">
            <a:avLst/>
          </a:prstGeom>
          <a:noFill/>
          <a:ln/>
        </p:spPr>
        <p:txBody>
          <a:bodyPr wrap="none" lIns="0" tIns="0" rIns="0" bIns="0" rtlCol="0" anchor="t"/>
          <a:lstStyle/>
          <a:p>
            <a:pPr marL="0" indent="0" algn="ctr">
              <a:lnSpc>
                <a:spcPts val="2300"/>
              </a:lnSpc>
              <a:buNone/>
            </a:pPr>
            <a:r>
              <a:rPr lang="en-US" sz="2300" b="1" kern="0" spc="-70" dirty="0">
                <a:solidFill>
                  <a:srgbClr val="E5E0DF"/>
                </a:solidFill>
                <a:latin typeface="Overpass Bold" pitchFamily="34" charset="0"/>
                <a:ea typeface="Overpass Bold" pitchFamily="34" charset="-122"/>
                <a:cs typeface="Overpass Bold" pitchFamily="34" charset="-120"/>
              </a:rPr>
              <a:t>3</a:t>
            </a:r>
            <a:endParaRPr lang="en-US" sz="2300" dirty="0"/>
          </a:p>
        </p:txBody>
      </p:sp>
      <p:sp>
        <p:nvSpPr>
          <p:cNvPr id="15" name="Text 12"/>
          <p:cNvSpPr/>
          <p:nvPr/>
        </p:nvSpPr>
        <p:spPr>
          <a:xfrm>
            <a:off x="6896933" y="5370195"/>
            <a:ext cx="2458760" cy="307300"/>
          </a:xfrm>
          <a:prstGeom prst="rect">
            <a:avLst/>
          </a:prstGeom>
          <a:noFill/>
          <a:ln/>
        </p:spPr>
        <p:txBody>
          <a:bodyPr wrap="none" lIns="0" tIns="0" rIns="0" bIns="0" rtlCol="0" anchor="t"/>
          <a:lstStyle/>
          <a:p>
            <a:pPr marL="0" indent="0">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Tablets</a:t>
            </a:r>
            <a:endParaRPr lang="en-US" sz="1900" dirty="0"/>
          </a:p>
        </p:txBody>
      </p:sp>
      <p:sp>
        <p:nvSpPr>
          <p:cNvPr id="16" name="Text 13"/>
          <p:cNvSpPr/>
          <p:nvPr/>
        </p:nvSpPr>
        <p:spPr>
          <a:xfrm>
            <a:off x="6896933" y="5802868"/>
            <a:ext cx="3057049" cy="1671638"/>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Overpass" pitchFamily="34" charset="0"/>
                <a:ea typeface="Overpass" pitchFamily="34" charset="-122"/>
                <a:cs typeface="Overpass" pitchFamily="34" charset="-120"/>
              </a:rPr>
              <a:t>Enjoy the versatility of tablets for entertainment, work, and productivity. We carry a wide selection of sizes and features to meet your needs.</a:t>
            </a:r>
            <a:endParaRPr lang="en-US" sz="1600" dirty="0"/>
          </a:p>
        </p:txBody>
      </p:sp>
      <p:sp>
        <p:nvSpPr>
          <p:cNvPr id="17" name="Shape 14"/>
          <p:cNvSpPr/>
          <p:nvPr/>
        </p:nvSpPr>
        <p:spPr>
          <a:xfrm>
            <a:off x="10162937" y="5370195"/>
            <a:ext cx="470178" cy="470178"/>
          </a:xfrm>
          <a:prstGeom prst="roundRect">
            <a:avLst>
              <a:gd name="adj" fmla="val 18669"/>
            </a:avLst>
          </a:prstGeom>
          <a:solidFill>
            <a:srgbClr val="7E023C"/>
          </a:solidFill>
          <a:ln w="7620">
            <a:solidFill>
              <a:srgbClr val="971B55"/>
            </a:solidFill>
            <a:prstDash val="solid"/>
          </a:ln>
        </p:spPr>
      </p:sp>
      <p:sp>
        <p:nvSpPr>
          <p:cNvPr id="18" name="Text 15"/>
          <p:cNvSpPr/>
          <p:nvPr/>
        </p:nvSpPr>
        <p:spPr>
          <a:xfrm>
            <a:off x="10307598" y="5457706"/>
            <a:ext cx="180737" cy="295037"/>
          </a:xfrm>
          <a:prstGeom prst="rect">
            <a:avLst/>
          </a:prstGeom>
          <a:noFill/>
          <a:ln/>
        </p:spPr>
        <p:txBody>
          <a:bodyPr wrap="none" lIns="0" tIns="0" rIns="0" bIns="0" rtlCol="0" anchor="t"/>
          <a:lstStyle/>
          <a:p>
            <a:pPr marL="0" indent="0" algn="ctr">
              <a:lnSpc>
                <a:spcPts val="2300"/>
              </a:lnSpc>
              <a:buNone/>
            </a:pPr>
            <a:r>
              <a:rPr lang="en-US" sz="2300" b="1" kern="0" spc="-70" dirty="0">
                <a:solidFill>
                  <a:srgbClr val="E5E0DF"/>
                </a:solidFill>
                <a:latin typeface="Overpass Bold" pitchFamily="34" charset="0"/>
                <a:ea typeface="Overpass Bold" pitchFamily="34" charset="-122"/>
                <a:cs typeface="Overpass Bold" pitchFamily="34" charset="-120"/>
              </a:rPr>
              <a:t>4</a:t>
            </a:r>
            <a:endParaRPr lang="en-US" sz="2300" dirty="0"/>
          </a:p>
        </p:txBody>
      </p:sp>
      <p:sp>
        <p:nvSpPr>
          <p:cNvPr id="19" name="Text 16"/>
          <p:cNvSpPr/>
          <p:nvPr/>
        </p:nvSpPr>
        <p:spPr>
          <a:xfrm>
            <a:off x="10842069" y="5370195"/>
            <a:ext cx="2458760" cy="307300"/>
          </a:xfrm>
          <a:prstGeom prst="rect">
            <a:avLst/>
          </a:prstGeom>
          <a:noFill/>
          <a:ln/>
        </p:spPr>
        <p:txBody>
          <a:bodyPr wrap="none" lIns="0" tIns="0" rIns="0" bIns="0" rtlCol="0" anchor="t"/>
          <a:lstStyle/>
          <a:p>
            <a:pPr marL="0" indent="0">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Smartphones</a:t>
            </a:r>
            <a:endParaRPr lang="en-US" sz="1900" dirty="0"/>
          </a:p>
        </p:txBody>
      </p:sp>
      <p:sp>
        <p:nvSpPr>
          <p:cNvPr id="20" name="Text 17"/>
          <p:cNvSpPr/>
          <p:nvPr/>
        </p:nvSpPr>
        <p:spPr>
          <a:xfrm>
            <a:off x="10842069" y="5802868"/>
            <a:ext cx="3057049" cy="1671638"/>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Overpass" pitchFamily="34" charset="0"/>
                <a:ea typeface="Overpass" pitchFamily="34" charset="-122"/>
                <a:cs typeface="Overpass" pitchFamily="34" charset="-120"/>
              </a:rPr>
              <a:t>Stay connected with the latest smartphones, featuring advanced cameras, powerful processors, and cutting-edge features.</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525191"/>
            <a:ext cx="5632490" cy="704017"/>
          </a:xfrm>
          <a:prstGeom prst="rect">
            <a:avLst/>
          </a:prstGeom>
          <a:noFill/>
          <a:ln/>
        </p:spPr>
        <p:txBody>
          <a:bodyPr wrap="none" lIns="0" tIns="0" rIns="0" bIns="0" rtlCol="0" anchor="t"/>
          <a:lstStyle/>
          <a:p>
            <a:pPr marL="0" indent="0">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Services</a:t>
            </a:r>
            <a:endParaRPr lang="en-US" sz="4400" dirty="0"/>
          </a:p>
        </p:txBody>
      </p:sp>
      <p:sp>
        <p:nvSpPr>
          <p:cNvPr id="3" name="Text 1"/>
          <p:cNvSpPr/>
          <p:nvPr/>
        </p:nvSpPr>
        <p:spPr>
          <a:xfrm>
            <a:off x="837724" y="2707958"/>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At Tech Emporium, we are committed to providing not only great products but also exceptional services. Our team of skilled technicians is dedicated to ensuring your tech devices are in optimal working order. Our services include:</a:t>
            </a:r>
            <a:endParaRPr lang="en-US" sz="1850" dirty="0"/>
          </a:p>
        </p:txBody>
      </p:sp>
      <p:sp>
        <p:nvSpPr>
          <p:cNvPr id="4" name="Text 2"/>
          <p:cNvSpPr/>
          <p:nvPr/>
        </p:nvSpPr>
        <p:spPr>
          <a:xfrm>
            <a:off x="837724" y="3982522"/>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Tech Support</a:t>
            </a:r>
            <a:endParaRPr lang="en-US" sz="2200" dirty="0"/>
          </a:p>
        </p:txBody>
      </p:sp>
      <p:sp>
        <p:nvSpPr>
          <p:cNvPr id="5" name="Text 3"/>
          <p:cNvSpPr/>
          <p:nvPr/>
        </p:nvSpPr>
        <p:spPr>
          <a:xfrm>
            <a:off x="837724" y="4573786"/>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Our expert team provides knowledgeable tech support over the phone, email, and in-store, assisting you with troubleshooting and product guidance.</a:t>
            </a:r>
            <a:endParaRPr lang="en-US" sz="1850" dirty="0"/>
          </a:p>
        </p:txBody>
      </p:sp>
      <p:sp>
        <p:nvSpPr>
          <p:cNvPr id="6" name="Text 4"/>
          <p:cNvSpPr/>
          <p:nvPr/>
        </p:nvSpPr>
        <p:spPr>
          <a:xfrm>
            <a:off x="5357813" y="3982522"/>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Repair Services</a:t>
            </a:r>
            <a:endParaRPr lang="en-US" sz="2200" dirty="0"/>
          </a:p>
        </p:txBody>
      </p:sp>
      <p:sp>
        <p:nvSpPr>
          <p:cNvPr id="7" name="Text 5"/>
          <p:cNvSpPr/>
          <p:nvPr/>
        </p:nvSpPr>
        <p:spPr>
          <a:xfrm>
            <a:off x="5357813" y="4573786"/>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We offer repair services for various tech devices, from basic repairs to complex hardware replacements.</a:t>
            </a:r>
            <a:endParaRPr lang="en-US" sz="1850" dirty="0"/>
          </a:p>
        </p:txBody>
      </p:sp>
      <p:sp>
        <p:nvSpPr>
          <p:cNvPr id="8" name="Text 6"/>
          <p:cNvSpPr/>
          <p:nvPr/>
        </p:nvSpPr>
        <p:spPr>
          <a:xfrm>
            <a:off x="9877901" y="3982522"/>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Data Recovery</a:t>
            </a:r>
            <a:endParaRPr lang="en-US" sz="2200" dirty="0"/>
          </a:p>
        </p:txBody>
      </p:sp>
      <p:sp>
        <p:nvSpPr>
          <p:cNvPr id="9" name="Text 7"/>
          <p:cNvSpPr/>
          <p:nvPr/>
        </p:nvSpPr>
        <p:spPr>
          <a:xfrm>
            <a:off x="9877901" y="4573786"/>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Our team can help recover lost data from damaged devices, ensuring your precious memories and files are safe.</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9834" y="899238"/>
            <a:ext cx="4894540" cy="609838"/>
          </a:xfrm>
          <a:prstGeom prst="rect">
            <a:avLst/>
          </a:prstGeom>
          <a:noFill/>
          <a:ln/>
        </p:spPr>
        <p:txBody>
          <a:bodyPr wrap="none" lIns="0" tIns="0" rIns="0" bIns="0" rtlCol="0" anchor="t"/>
          <a:lstStyle/>
          <a:p>
            <a:pPr marL="0" indent="0">
              <a:lnSpc>
                <a:spcPts val="4800"/>
              </a:lnSpc>
              <a:buNone/>
            </a:pPr>
            <a:r>
              <a:rPr lang="en-US" sz="3800" b="1" kern="0" spc="-115" dirty="0">
                <a:solidFill>
                  <a:srgbClr val="FFFFFF"/>
                </a:solidFill>
                <a:latin typeface="Overpass Bold" pitchFamily="34" charset="0"/>
                <a:ea typeface="Overpass Bold" pitchFamily="34" charset="-122"/>
                <a:cs typeface="Overpass Bold" pitchFamily="34" charset="-120"/>
              </a:rPr>
              <a:t>3 Month Sales Analysis</a:t>
            </a:r>
            <a:endParaRPr lang="en-US" sz="3800" dirty="0"/>
          </a:p>
        </p:txBody>
      </p:sp>
      <p:sp>
        <p:nvSpPr>
          <p:cNvPr id="4" name="Text 1"/>
          <p:cNvSpPr/>
          <p:nvPr/>
        </p:nvSpPr>
        <p:spPr>
          <a:xfrm>
            <a:off x="6212086" y="1633198"/>
            <a:ext cx="7692628" cy="995482"/>
          </a:xfrm>
          <a:prstGeom prst="rect">
            <a:avLst/>
          </a:prstGeom>
          <a:noFill/>
          <a:ln/>
        </p:spPr>
        <p:txBody>
          <a:bodyPr wrap="square" lIns="0" tIns="0" rIns="0" bIns="0" rtlCol="0" anchor="t"/>
          <a:lstStyle/>
          <a:p>
            <a:pPr marL="0" indent="0">
              <a:lnSpc>
                <a:spcPts val="2600"/>
              </a:lnSpc>
              <a:buNone/>
            </a:pPr>
            <a:r>
              <a:rPr lang="en-US" sz="1600" dirty="0">
                <a:solidFill>
                  <a:srgbClr val="E5E0DF"/>
                </a:solidFill>
                <a:latin typeface="Overpass" pitchFamily="34" charset="0"/>
                <a:ea typeface="Overpass" pitchFamily="34" charset="-122"/>
                <a:cs typeface="Overpass" pitchFamily="34" charset="-120"/>
              </a:rPr>
              <a:t>Over the past three months, Tech Emporium has experienced a significant increase in sales across all product categories. This positive trend is attributed to several factors, including:</a:t>
            </a:r>
            <a:endParaRPr lang="en-US" sz="1600" dirty="0"/>
          </a:p>
        </p:txBody>
      </p:sp>
      <p:sp>
        <p:nvSpPr>
          <p:cNvPr id="5" name="Shape 2"/>
          <p:cNvSpPr/>
          <p:nvPr/>
        </p:nvSpPr>
        <p:spPr>
          <a:xfrm>
            <a:off x="6511647" y="2721054"/>
            <a:ext cx="22860" cy="4936927"/>
          </a:xfrm>
          <a:prstGeom prst="roundRect">
            <a:avLst>
              <a:gd name="adj" fmla="val 380983"/>
            </a:avLst>
          </a:prstGeom>
          <a:solidFill>
            <a:srgbClr val="971B55"/>
          </a:solidFill>
          <a:ln/>
        </p:spPr>
      </p:sp>
      <p:sp>
        <p:nvSpPr>
          <p:cNvPr id="6" name="Shape 3"/>
          <p:cNvSpPr/>
          <p:nvPr/>
        </p:nvSpPr>
        <p:spPr>
          <a:xfrm>
            <a:off x="6733461" y="3176111"/>
            <a:ext cx="725686" cy="22860"/>
          </a:xfrm>
          <a:prstGeom prst="roundRect">
            <a:avLst>
              <a:gd name="adj" fmla="val 380983"/>
            </a:avLst>
          </a:prstGeom>
          <a:solidFill>
            <a:srgbClr val="971B55"/>
          </a:solidFill>
          <a:ln/>
        </p:spPr>
      </p:sp>
      <p:sp>
        <p:nvSpPr>
          <p:cNvPr id="7" name="Shape 4"/>
          <p:cNvSpPr/>
          <p:nvPr/>
        </p:nvSpPr>
        <p:spPr>
          <a:xfrm>
            <a:off x="6289834" y="2954298"/>
            <a:ext cx="466487" cy="466487"/>
          </a:xfrm>
          <a:prstGeom prst="roundRect">
            <a:avLst>
              <a:gd name="adj" fmla="val 18670"/>
            </a:avLst>
          </a:prstGeom>
          <a:solidFill>
            <a:srgbClr val="7E023C"/>
          </a:solidFill>
          <a:ln w="7620">
            <a:solidFill>
              <a:srgbClr val="971B55"/>
            </a:solidFill>
            <a:prstDash val="solid"/>
          </a:ln>
        </p:spPr>
      </p:sp>
      <p:sp>
        <p:nvSpPr>
          <p:cNvPr id="8" name="Text 5"/>
          <p:cNvSpPr/>
          <p:nvPr/>
        </p:nvSpPr>
        <p:spPr>
          <a:xfrm>
            <a:off x="6468904" y="3041094"/>
            <a:ext cx="108347" cy="292775"/>
          </a:xfrm>
          <a:prstGeom prst="rect">
            <a:avLst/>
          </a:prstGeom>
          <a:noFill/>
          <a:ln/>
        </p:spPr>
        <p:txBody>
          <a:bodyPr wrap="none" lIns="0" tIns="0" rIns="0" bIns="0" rtlCol="0" anchor="t"/>
          <a:lstStyle/>
          <a:p>
            <a:pPr marL="0" indent="0" algn="ctr">
              <a:lnSpc>
                <a:spcPts val="2300"/>
              </a:lnSpc>
              <a:buNone/>
            </a:pPr>
            <a:r>
              <a:rPr lang="en-US" sz="2300" b="1" kern="0" spc="-69" dirty="0">
                <a:solidFill>
                  <a:srgbClr val="E5E0DF"/>
                </a:solidFill>
                <a:latin typeface="Overpass Bold" pitchFamily="34" charset="0"/>
                <a:ea typeface="Overpass Bold" pitchFamily="34" charset="-122"/>
                <a:cs typeface="Overpass Bold" pitchFamily="34" charset="-120"/>
              </a:rPr>
              <a:t>1</a:t>
            </a:r>
            <a:endParaRPr lang="en-US" sz="2300" dirty="0"/>
          </a:p>
        </p:txBody>
      </p:sp>
      <p:sp>
        <p:nvSpPr>
          <p:cNvPr id="9" name="Text 6"/>
          <p:cNvSpPr/>
          <p:nvPr/>
        </p:nvSpPr>
        <p:spPr>
          <a:xfrm>
            <a:off x="7663577" y="2928342"/>
            <a:ext cx="3339465" cy="304919"/>
          </a:xfrm>
          <a:prstGeom prst="rect">
            <a:avLst/>
          </a:prstGeom>
          <a:noFill/>
          <a:ln/>
        </p:spPr>
        <p:txBody>
          <a:bodyPr wrap="none" lIns="0" tIns="0" rIns="0" bIns="0" rtlCol="0" anchor="t"/>
          <a:lstStyle/>
          <a:p>
            <a:pPr marL="0" indent="0" algn="l">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Effective Marketing Campaigns</a:t>
            </a:r>
            <a:endParaRPr lang="en-US" sz="1900" dirty="0"/>
          </a:p>
        </p:txBody>
      </p:sp>
      <p:sp>
        <p:nvSpPr>
          <p:cNvPr id="10" name="Text 7"/>
          <p:cNvSpPr/>
          <p:nvPr/>
        </p:nvSpPr>
        <p:spPr>
          <a:xfrm>
            <a:off x="7663577" y="3357563"/>
            <a:ext cx="6241137" cy="663654"/>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Our targeted marketing campaigns have effectively reached our target audience, increasing brand awareness and driving sales.</a:t>
            </a:r>
            <a:endParaRPr lang="en-US" sz="1600" dirty="0"/>
          </a:p>
        </p:txBody>
      </p:sp>
      <p:sp>
        <p:nvSpPr>
          <p:cNvPr id="11" name="Shape 8"/>
          <p:cNvSpPr/>
          <p:nvPr/>
        </p:nvSpPr>
        <p:spPr>
          <a:xfrm>
            <a:off x="6733461" y="4890849"/>
            <a:ext cx="725686" cy="22860"/>
          </a:xfrm>
          <a:prstGeom prst="roundRect">
            <a:avLst>
              <a:gd name="adj" fmla="val 380983"/>
            </a:avLst>
          </a:prstGeom>
          <a:solidFill>
            <a:srgbClr val="971B55"/>
          </a:solidFill>
          <a:ln/>
        </p:spPr>
      </p:sp>
      <p:sp>
        <p:nvSpPr>
          <p:cNvPr id="12" name="Shape 9"/>
          <p:cNvSpPr/>
          <p:nvPr/>
        </p:nvSpPr>
        <p:spPr>
          <a:xfrm>
            <a:off x="6289834" y="4669036"/>
            <a:ext cx="466487" cy="466487"/>
          </a:xfrm>
          <a:prstGeom prst="roundRect">
            <a:avLst>
              <a:gd name="adj" fmla="val 18670"/>
            </a:avLst>
          </a:prstGeom>
          <a:solidFill>
            <a:srgbClr val="7E023C"/>
          </a:solidFill>
          <a:ln w="7620">
            <a:solidFill>
              <a:srgbClr val="971B55"/>
            </a:solidFill>
            <a:prstDash val="solid"/>
          </a:ln>
        </p:spPr>
      </p:sp>
      <p:sp>
        <p:nvSpPr>
          <p:cNvPr id="13" name="Text 10"/>
          <p:cNvSpPr/>
          <p:nvPr/>
        </p:nvSpPr>
        <p:spPr>
          <a:xfrm>
            <a:off x="6437948" y="4755833"/>
            <a:ext cx="170259" cy="292775"/>
          </a:xfrm>
          <a:prstGeom prst="rect">
            <a:avLst/>
          </a:prstGeom>
          <a:noFill/>
          <a:ln/>
        </p:spPr>
        <p:txBody>
          <a:bodyPr wrap="none" lIns="0" tIns="0" rIns="0" bIns="0" rtlCol="0" anchor="t"/>
          <a:lstStyle/>
          <a:p>
            <a:pPr marL="0" indent="0" algn="ctr">
              <a:lnSpc>
                <a:spcPts val="2300"/>
              </a:lnSpc>
              <a:buNone/>
            </a:pPr>
            <a:r>
              <a:rPr lang="en-US" sz="2300" b="1" kern="0" spc="-69" dirty="0">
                <a:solidFill>
                  <a:srgbClr val="E5E0DF"/>
                </a:solidFill>
                <a:latin typeface="Overpass Bold" pitchFamily="34" charset="0"/>
                <a:ea typeface="Overpass Bold" pitchFamily="34" charset="-122"/>
                <a:cs typeface="Overpass Bold" pitchFamily="34" charset="-120"/>
              </a:rPr>
              <a:t>2</a:t>
            </a:r>
            <a:endParaRPr lang="en-US" sz="2300" dirty="0"/>
          </a:p>
        </p:txBody>
      </p:sp>
      <p:sp>
        <p:nvSpPr>
          <p:cNvPr id="14" name="Text 11"/>
          <p:cNvSpPr/>
          <p:nvPr/>
        </p:nvSpPr>
        <p:spPr>
          <a:xfrm>
            <a:off x="7663577" y="4643080"/>
            <a:ext cx="2966323" cy="304919"/>
          </a:xfrm>
          <a:prstGeom prst="rect">
            <a:avLst/>
          </a:prstGeom>
          <a:noFill/>
          <a:ln/>
        </p:spPr>
        <p:txBody>
          <a:bodyPr wrap="none" lIns="0" tIns="0" rIns="0" bIns="0" rtlCol="0" anchor="t"/>
          <a:lstStyle/>
          <a:p>
            <a:pPr marL="0" indent="0" algn="l">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Improved Customer Service</a:t>
            </a:r>
            <a:endParaRPr lang="en-US" sz="1900" dirty="0"/>
          </a:p>
        </p:txBody>
      </p:sp>
      <p:sp>
        <p:nvSpPr>
          <p:cNvPr id="15" name="Text 12"/>
          <p:cNvSpPr/>
          <p:nvPr/>
        </p:nvSpPr>
        <p:spPr>
          <a:xfrm>
            <a:off x="7663577" y="5072301"/>
            <a:ext cx="6241137" cy="663654"/>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Our dedication to providing exceptional customer service has resulted in increased customer satisfaction and repeat business.</a:t>
            </a:r>
            <a:endParaRPr lang="en-US" sz="1600" dirty="0"/>
          </a:p>
        </p:txBody>
      </p:sp>
      <p:sp>
        <p:nvSpPr>
          <p:cNvPr id="16" name="Shape 13"/>
          <p:cNvSpPr/>
          <p:nvPr/>
        </p:nvSpPr>
        <p:spPr>
          <a:xfrm>
            <a:off x="6733461" y="6605588"/>
            <a:ext cx="725686" cy="22860"/>
          </a:xfrm>
          <a:prstGeom prst="roundRect">
            <a:avLst>
              <a:gd name="adj" fmla="val 380983"/>
            </a:avLst>
          </a:prstGeom>
          <a:solidFill>
            <a:srgbClr val="971B55"/>
          </a:solidFill>
          <a:ln/>
        </p:spPr>
      </p:sp>
      <p:sp>
        <p:nvSpPr>
          <p:cNvPr id="17" name="Shape 14"/>
          <p:cNvSpPr/>
          <p:nvPr/>
        </p:nvSpPr>
        <p:spPr>
          <a:xfrm>
            <a:off x="6289834" y="6383774"/>
            <a:ext cx="466487" cy="466487"/>
          </a:xfrm>
          <a:prstGeom prst="roundRect">
            <a:avLst>
              <a:gd name="adj" fmla="val 18670"/>
            </a:avLst>
          </a:prstGeom>
          <a:solidFill>
            <a:srgbClr val="7E023C"/>
          </a:solidFill>
          <a:ln w="7620">
            <a:solidFill>
              <a:srgbClr val="971B55"/>
            </a:solidFill>
            <a:prstDash val="solid"/>
          </a:ln>
        </p:spPr>
      </p:sp>
      <p:sp>
        <p:nvSpPr>
          <p:cNvPr id="18" name="Text 15"/>
          <p:cNvSpPr/>
          <p:nvPr/>
        </p:nvSpPr>
        <p:spPr>
          <a:xfrm>
            <a:off x="6439733" y="6470571"/>
            <a:ext cx="166688" cy="292775"/>
          </a:xfrm>
          <a:prstGeom prst="rect">
            <a:avLst/>
          </a:prstGeom>
          <a:noFill/>
          <a:ln/>
        </p:spPr>
        <p:txBody>
          <a:bodyPr wrap="none" lIns="0" tIns="0" rIns="0" bIns="0" rtlCol="0" anchor="t"/>
          <a:lstStyle/>
          <a:p>
            <a:pPr marL="0" indent="0" algn="ctr">
              <a:lnSpc>
                <a:spcPts val="2300"/>
              </a:lnSpc>
              <a:buNone/>
            </a:pPr>
            <a:r>
              <a:rPr lang="en-US" sz="2300" b="1" kern="0" spc="-69" dirty="0">
                <a:solidFill>
                  <a:srgbClr val="E5E0DF"/>
                </a:solidFill>
                <a:latin typeface="Overpass Bold" pitchFamily="34" charset="0"/>
                <a:ea typeface="Overpass Bold" pitchFamily="34" charset="-122"/>
                <a:cs typeface="Overpass Bold" pitchFamily="34" charset="-120"/>
              </a:rPr>
              <a:t>3</a:t>
            </a:r>
            <a:endParaRPr lang="en-US" sz="2300" dirty="0"/>
          </a:p>
        </p:txBody>
      </p:sp>
      <p:sp>
        <p:nvSpPr>
          <p:cNvPr id="19" name="Text 16"/>
          <p:cNvSpPr/>
          <p:nvPr/>
        </p:nvSpPr>
        <p:spPr>
          <a:xfrm>
            <a:off x="7663577" y="6357818"/>
            <a:ext cx="2462808" cy="304919"/>
          </a:xfrm>
          <a:prstGeom prst="rect">
            <a:avLst/>
          </a:prstGeom>
          <a:noFill/>
          <a:ln/>
        </p:spPr>
        <p:txBody>
          <a:bodyPr wrap="none" lIns="0" tIns="0" rIns="0" bIns="0" rtlCol="0" anchor="t"/>
          <a:lstStyle/>
          <a:p>
            <a:pPr marL="0" indent="0" algn="l">
              <a:lnSpc>
                <a:spcPts val="2400"/>
              </a:lnSpc>
              <a:buNone/>
            </a:pPr>
            <a:r>
              <a:rPr lang="en-US" sz="1900" b="1" kern="0" spc="-58" dirty="0">
                <a:solidFill>
                  <a:srgbClr val="E5E0DF"/>
                </a:solidFill>
                <a:latin typeface="Overpass Bold" pitchFamily="34" charset="0"/>
                <a:ea typeface="Overpass Bold" pitchFamily="34" charset="-122"/>
                <a:cs typeface="Overpass Bold" pitchFamily="34" charset="-120"/>
              </a:rPr>
              <a:t>New Product Launches</a:t>
            </a:r>
            <a:endParaRPr lang="en-US" sz="1900" dirty="0"/>
          </a:p>
        </p:txBody>
      </p:sp>
      <p:sp>
        <p:nvSpPr>
          <p:cNvPr id="20" name="Text 17"/>
          <p:cNvSpPr/>
          <p:nvPr/>
        </p:nvSpPr>
        <p:spPr>
          <a:xfrm>
            <a:off x="7663577" y="6787039"/>
            <a:ext cx="6241137" cy="663654"/>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The introduction of new and innovative products has generated significant interest and boosted sales.</a:t>
            </a:r>
            <a:endParaRPr lang="en-US" sz="1600" dirty="0"/>
          </a:p>
        </p:txBody>
      </p:sp>
      <p:graphicFrame>
        <p:nvGraphicFramePr>
          <p:cNvPr id="23" name="Chart 22"/>
          <p:cNvGraphicFramePr/>
          <p:nvPr>
            <p:extLst>
              <p:ext uri="{D42A27DB-BD31-4B8C-83A1-F6EECF244321}">
                <p14:modId xmlns:p14="http://schemas.microsoft.com/office/powerpoint/2010/main" val="3865901227"/>
              </p:ext>
            </p:extLst>
          </p:nvPr>
        </p:nvGraphicFramePr>
        <p:xfrm>
          <a:off x="890485" y="1417836"/>
          <a:ext cx="4414345" cy="6502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1000"/>
                                        <p:tgtEl>
                                          <p:spTgt spid="23"/>
                                        </p:tgtEl>
                                      </p:cBhvr>
                                    </p:animEffect>
                                    <p:anim calcmode="lin" valueType="num">
                                      <p:cBhvr>
                                        <p:cTn id="98" dur="1000" fill="hold"/>
                                        <p:tgtEl>
                                          <p:spTgt spid="23"/>
                                        </p:tgtEl>
                                        <p:attrNameLst>
                                          <p:attrName>ppt_x</p:attrName>
                                        </p:attrNameLst>
                                      </p:cBhvr>
                                      <p:tavLst>
                                        <p:tav tm="0">
                                          <p:val>
                                            <p:strVal val="#ppt_x"/>
                                          </p:val>
                                        </p:tav>
                                        <p:tav tm="100000">
                                          <p:val>
                                            <p:strVal val="#ppt_x"/>
                                          </p:val>
                                        </p:tav>
                                      </p:tavLst>
                                    </p:anim>
                                    <p:anim calcmode="lin" valueType="num">
                                      <p:cBhvr>
                                        <p:cTn id="9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3" grpId="0" animBg="1"/>
      <p:bldP spid="14" grpId="0" animBg="1"/>
      <p:bldP spid="15" grpId="0" animBg="1"/>
      <p:bldP spid="18" grpId="0" animBg="1"/>
      <p:bldP spid="19" grpId="0" animBg="1"/>
      <p:bldP spid="20" grpId="0" animBg="1"/>
      <p:bldGraphic spid="2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313277"/>
            <a:ext cx="5632490" cy="704017"/>
          </a:xfrm>
          <a:prstGeom prst="rect">
            <a:avLst/>
          </a:prstGeom>
          <a:noFill/>
          <a:ln/>
        </p:spPr>
        <p:txBody>
          <a:bodyPr wrap="none" lIns="0" tIns="0" rIns="0" bIns="0" rtlCol="0" anchor="t"/>
          <a:lstStyle/>
          <a:p>
            <a:pPr marL="0" indent="0">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Conclusion</a:t>
            </a:r>
            <a:endParaRPr lang="en-US" sz="4400" dirty="0"/>
          </a:p>
        </p:txBody>
      </p:sp>
      <p:sp>
        <p:nvSpPr>
          <p:cNvPr id="4" name="Text 1"/>
          <p:cNvSpPr/>
          <p:nvPr/>
        </p:nvSpPr>
        <p:spPr>
          <a:xfrm>
            <a:off x="837724" y="5376267"/>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Tech Emporium is committed to providing cutting-edge technology and exceptional customer service. Our commitment to innovation, quality, and affordability has propelled us to become a trusted name in the tech industry. We look forward to continuing our journey of growth and success, serving our customers and providing the best possible technology solutions.</a:t>
            </a:r>
            <a:endParaRPr lang="en-US" sz="18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160979-technology-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160979-technology-template-16x9</Template>
  <TotalTime>57</TotalTime>
  <Words>601</Words>
  <Application>Microsoft Office PowerPoint</Application>
  <PresentationFormat>Custom</PresentationFormat>
  <Paragraphs>54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Overpass Bold</vt:lpstr>
      <vt:lpstr>Overpass</vt:lpstr>
      <vt:lpstr>Calibri</vt:lpstr>
      <vt:lpstr>Arial</vt:lpstr>
      <vt:lpstr>160979-technology-template-16x9</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8</cp:revision>
  <dcterms:created xsi:type="dcterms:W3CDTF">2024-10-06T05:51:27Z</dcterms:created>
  <dcterms:modified xsi:type="dcterms:W3CDTF">2024-10-06T10:49:52Z</dcterms:modified>
</cp:coreProperties>
</file>